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11" Type="http://schemas.openxmlformats.org/officeDocument/2006/relationships/slide" Target="slides/slide7.xml"/><Relationship Id="rId22" Type="http://schemas.openxmlformats.org/officeDocument/2006/relationships/slide" Target="slides/slide18.xml"/><Relationship Id="rId10" Type="http://schemas.openxmlformats.org/officeDocument/2006/relationships/slide" Target="slides/slide6.xml"/><Relationship Id="rId21" Type="http://schemas.openxmlformats.org/officeDocument/2006/relationships/slide" Target="slides/slide17.xml"/><Relationship Id="rId13" Type="http://schemas.openxmlformats.org/officeDocument/2006/relationships/slide" Target="slides/slide9.xml"/><Relationship Id="rId24" Type="http://schemas.openxmlformats.org/officeDocument/2006/relationships/slide" Target="slides/slide20.xml"/><Relationship Id="rId12" Type="http://schemas.openxmlformats.org/officeDocument/2006/relationships/slide" Target="slides/slide8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6" Type="http://schemas.openxmlformats.org/officeDocument/2006/relationships/slide" Target="slides/slide2.xml"/><Relationship Id="rId18" Type="http://schemas.openxmlformats.org/officeDocument/2006/relationships/slide" Target="slides/slide14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60975b3a66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60975b3a66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60975b3a66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60975b3a66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60975b3a66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60975b3a66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615c60f520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615c60f520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609b71e31e_4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609b71e31e_4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60bbc50c30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60bbc50c30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60bbc50c30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60bbc50c30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60bbc50c30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60bbc50c30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614a313a32_3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614a313a32_3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615c60f520_3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615c60f520_3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60975b3a6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60975b3a6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615f992db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615f992db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614a313a32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614a313a32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614a313a32_3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614a313a32_3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60975b3a66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60975b3a66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60975b3a66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60975b3a66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615c60f520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615c60f520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60975b3a66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60975b3a66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60975b3a66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60975b3a66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4.png"/><Relationship Id="rId4" Type="http://schemas.openxmlformats.org/officeDocument/2006/relationships/image" Target="../media/image2.png"/><Relationship Id="rId5" Type="http://schemas.openxmlformats.org/officeDocument/2006/relationships/image" Target="../media/image1.png"/><Relationship Id="rId6" Type="http://schemas.openxmlformats.org/officeDocument/2006/relationships/image" Target="../media/image3.jpg"/><Relationship Id="rId7" Type="http://schemas.openxmlformats.org/officeDocument/2006/relationships/image" Target="../media/image8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jpg"/><Relationship Id="rId4" Type="http://schemas.openxmlformats.org/officeDocument/2006/relationships/image" Target="../media/image20.png"/><Relationship Id="rId5" Type="http://schemas.openxmlformats.org/officeDocument/2006/relationships/image" Target="../media/image1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6.png"/><Relationship Id="rId4" Type="http://schemas.openxmlformats.org/officeDocument/2006/relationships/hyperlink" Target="http://drive.google.com/file/d/1SlkhXzUmizPWk0DO4aAH9AxsOXIbBuJD/view" TargetMode="External"/><Relationship Id="rId5" Type="http://schemas.openxmlformats.org/officeDocument/2006/relationships/image" Target="../media/image25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1.gif"/><Relationship Id="rId4" Type="http://schemas.openxmlformats.org/officeDocument/2006/relationships/image" Target="../media/image35.gif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0.png"/><Relationship Id="rId4" Type="http://schemas.openxmlformats.org/officeDocument/2006/relationships/image" Target="../media/image2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3.png"/><Relationship Id="rId4" Type="http://schemas.openxmlformats.org/officeDocument/2006/relationships/image" Target="../media/image2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bio3d.colorado.edu/imod/doc/etomoTutorial.html" TargetMode="External"/><Relationship Id="rId4" Type="http://schemas.openxmlformats.org/officeDocument/2006/relationships/hyperlink" Target="https://bio3d.colorado.edu/imod/doc/NADexample.html" TargetMode="External"/><Relationship Id="rId5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diamondlightsource.github.io/SuRVoS/" TargetMode="External"/><Relationship Id="rId4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6.png"/><Relationship Id="rId5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jpg"/><Relationship Id="rId4" Type="http://schemas.openxmlformats.org/officeDocument/2006/relationships/image" Target="../media/image11.jpg"/><Relationship Id="rId5" Type="http://schemas.openxmlformats.org/officeDocument/2006/relationships/image" Target="../media/image3.jpg"/><Relationship Id="rId6" Type="http://schemas.openxmlformats.org/officeDocument/2006/relationships/image" Target="../media/image13.jpg"/><Relationship Id="rId7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jpg"/><Relationship Id="rId4" Type="http://schemas.openxmlformats.org/officeDocument/2006/relationships/image" Target="../media/image13.jpg"/><Relationship Id="rId5" Type="http://schemas.openxmlformats.org/officeDocument/2006/relationships/image" Target="../media/image11.jpg"/><Relationship Id="rId6" Type="http://schemas.openxmlformats.org/officeDocument/2006/relationships/image" Target="../media/image12.png"/><Relationship Id="rId7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jpg"/><Relationship Id="rId4" Type="http://schemas.openxmlformats.org/officeDocument/2006/relationships/image" Target="../media/image33.jpg"/><Relationship Id="rId5" Type="http://schemas.openxmlformats.org/officeDocument/2006/relationships/image" Target="../media/image2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jpg"/><Relationship Id="rId4" Type="http://schemas.openxmlformats.org/officeDocument/2006/relationships/image" Target="../media/image17.png"/><Relationship Id="rId5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24402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Pipeline for segmentation of tomograms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470400" y="21016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Patrick Phillips</a:t>
            </a:r>
            <a:endParaRPr/>
          </a:p>
        </p:txBody>
      </p:sp>
      <p:pic>
        <p:nvPicPr>
          <p:cNvPr id="56" name="Google Shape;56;p13"/>
          <p:cNvPicPr preferRelativeResize="0"/>
          <p:nvPr/>
        </p:nvPicPr>
        <p:blipFill rotWithShape="1">
          <a:blip r:embed="rId3">
            <a:alphaModFix/>
          </a:blip>
          <a:srcRect b="26347" l="10171" r="31373" t="9344"/>
          <a:stretch/>
        </p:blipFill>
        <p:spPr>
          <a:xfrm>
            <a:off x="5100325" y="3151675"/>
            <a:ext cx="2040379" cy="1402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76313" y="3123325"/>
            <a:ext cx="1407600" cy="145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3"/>
          <p:cNvPicPr preferRelativeResize="0"/>
          <p:nvPr/>
        </p:nvPicPr>
        <p:blipFill rotWithShape="1">
          <a:blip r:embed="rId5">
            <a:alphaModFix/>
          </a:blip>
          <a:srcRect b="4401" l="36757" r="11695" t="15866"/>
          <a:stretch/>
        </p:blipFill>
        <p:spPr>
          <a:xfrm>
            <a:off x="3359900" y="3076750"/>
            <a:ext cx="1606075" cy="1552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0925" y="3151675"/>
            <a:ext cx="1496950" cy="1402869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13"/>
          <p:cNvPicPr preferRelativeResize="0"/>
          <p:nvPr/>
        </p:nvPicPr>
        <p:blipFill rotWithShape="1">
          <a:blip r:embed="rId7">
            <a:alphaModFix/>
          </a:blip>
          <a:srcRect b="15545" l="14523" r="22165" t="21569"/>
          <a:stretch/>
        </p:blipFill>
        <p:spPr>
          <a:xfrm>
            <a:off x="7376675" y="3066447"/>
            <a:ext cx="1496950" cy="14868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2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3.6 Despeckle</a:t>
            </a:r>
            <a:endParaRPr/>
          </a:p>
        </p:txBody>
      </p:sp>
      <p:sp>
        <p:nvSpPr>
          <p:cNvPr id="150" name="Google Shape;150;p22"/>
          <p:cNvSpPr txBox="1"/>
          <p:nvPr/>
        </p:nvSpPr>
        <p:spPr>
          <a:xfrm>
            <a:off x="545950" y="3369150"/>
            <a:ext cx="8052000" cy="92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Filter by circularity to remove speckle that otherwise contributes to volume of bacteria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despeckle command if selected at start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" name="Google Shape;15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41525"/>
            <a:ext cx="8839199" cy="19642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3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3.7 Count objects</a:t>
            </a:r>
            <a:endParaRPr/>
          </a:p>
        </p:txBody>
      </p:sp>
      <p:pic>
        <p:nvPicPr>
          <p:cNvPr id="157" name="Google Shape;157;p23"/>
          <p:cNvPicPr preferRelativeResize="0"/>
          <p:nvPr/>
        </p:nvPicPr>
        <p:blipFill rotWithShape="1">
          <a:blip r:embed="rId3">
            <a:alphaModFix/>
          </a:blip>
          <a:srcRect b="15545" l="14523" r="22165" t="21569"/>
          <a:stretch/>
        </p:blipFill>
        <p:spPr>
          <a:xfrm>
            <a:off x="817125" y="2282150"/>
            <a:ext cx="2655927" cy="263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79525" y="2039506"/>
            <a:ext cx="3840825" cy="2880619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3"/>
          <p:cNvSpPr txBox="1"/>
          <p:nvPr/>
        </p:nvSpPr>
        <p:spPr>
          <a:xfrm>
            <a:off x="224050" y="1717050"/>
            <a:ext cx="41799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Gives objects map (below) and surface map (outlines) with each object counted (white number) </a:t>
            </a:r>
            <a:endParaRPr/>
          </a:p>
        </p:txBody>
      </p:sp>
      <p:sp>
        <p:nvSpPr>
          <p:cNvPr id="160" name="Google Shape;160;p23"/>
          <p:cNvSpPr txBox="1"/>
          <p:nvPr/>
        </p:nvSpPr>
        <p:spPr>
          <a:xfrm>
            <a:off x="4648200" y="1698100"/>
            <a:ext cx="3231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Gives statistics table in order of count</a:t>
            </a:r>
            <a:endParaRPr/>
          </a:p>
        </p:txBody>
      </p:sp>
      <p:pic>
        <p:nvPicPr>
          <p:cNvPr id="161" name="Google Shape;161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806532"/>
            <a:ext cx="8679900" cy="377118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3"/>
          <p:cNvSpPr txBox="1"/>
          <p:nvPr/>
        </p:nvSpPr>
        <p:spPr>
          <a:xfrm>
            <a:off x="363175" y="1154350"/>
            <a:ext cx="79896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Employs a size filter to discount speckle and objects touching the ends</a:t>
            </a:r>
            <a:endParaRPr sz="18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4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3.8 Merge</a:t>
            </a:r>
            <a:endParaRPr/>
          </a:p>
        </p:txBody>
      </p:sp>
      <p:sp>
        <p:nvSpPr>
          <p:cNvPr id="168" name="Google Shape;168;p24"/>
          <p:cNvSpPr txBox="1"/>
          <p:nvPr/>
        </p:nvSpPr>
        <p:spPr>
          <a:xfrm>
            <a:off x="214725" y="1446150"/>
            <a:ext cx="8617500" cy="22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Observe the composite of the surface map and original data with each object outlined and counted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Use to discount and objects that are not bacteria on the original data </a:t>
            </a:r>
            <a:endParaRPr/>
          </a:p>
        </p:txBody>
      </p:sp>
      <p:pic>
        <p:nvPicPr>
          <p:cNvPr id="169" name="Google Shape;16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50400"/>
            <a:ext cx="8458650" cy="53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4" title="Composite-1.avi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07550" y="2002175"/>
            <a:ext cx="2978375" cy="297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5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3.9 3D Viewer</a:t>
            </a:r>
            <a:endParaRPr/>
          </a:p>
        </p:txBody>
      </p:sp>
      <p:sp>
        <p:nvSpPr>
          <p:cNvPr id="176" name="Google Shape;176;p25"/>
          <p:cNvSpPr txBox="1"/>
          <p:nvPr/>
        </p:nvSpPr>
        <p:spPr>
          <a:xfrm>
            <a:off x="311700" y="875800"/>
            <a:ext cx="7931700" cy="22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Plugins-3D Viewer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Check if objects are joined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Edit-Display as-Orthoslice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Right click, adjust slices,  scroll through to find 3D coordinates of objects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77" name="Google Shape;177;p25"/>
          <p:cNvSpPr txBox="1"/>
          <p:nvPr/>
        </p:nvSpPr>
        <p:spPr>
          <a:xfrm>
            <a:off x="254250" y="2428475"/>
            <a:ext cx="1055700" cy="4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51C75"/>
                </a:solidFill>
              </a:rPr>
              <a:t>Top slice</a:t>
            </a:r>
            <a:endParaRPr b="1">
              <a:solidFill>
                <a:srgbClr val="351C75"/>
              </a:solidFill>
            </a:endParaRPr>
          </a:p>
        </p:txBody>
      </p:sp>
      <p:sp>
        <p:nvSpPr>
          <p:cNvPr id="178" name="Google Shape;178;p25"/>
          <p:cNvSpPr txBox="1"/>
          <p:nvPr/>
        </p:nvSpPr>
        <p:spPr>
          <a:xfrm>
            <a:off x="205000" y="4304650"/>
            <a:ext cx="1293600" cy="4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1C232"/>
                </a:solidFill>
              </a:rPr>
              <a:t>Bottom slice</a:t>
            </a:r>
            <a:endParaRPr b="1">
              <a:solidFill>
                <a:srgbClr val="F1C232"/>
              </a:solidFill>
            </a:endParaRPr>
          </a:p>
        </p:txBody>
      </p:sp>
      <p:pic>
        <p:nvPicPr>
          <p:cNvPr id="179" name="Google Shape;179;p25"/>
          <p:cNvPicPr preferRelativeResize="0"/>
          <p:nvPr/>
        </p:nvPicPr>
        <p:blipFill rotWithShape="1">
          <a:blip r:embed="rId3">
            <a:alphaModFix/>
          </a:blip>
          <a:srcRect b="0" l="0" r="12572" t="18334"/>
          <a:stretch/>
        </p:blipFill>
        <p:spPr>
          <a:xfrm>
            <a:off x="5090600" y="1922800"/>
            <a:ext cx="3667613" cy="290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98524" y="1922788"/>
            <a:ext cx="3515251" cy="3094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6"/>
          <p:cNvSpPr txBox="1"/>
          <p:nvPr>
            <p:ph type="title"/>
          </p:nvPr>
        </p:nvSpPr>
        <p:spPr>
          <a:xfrm>
            <a:off x="355200" y="1406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4. Statistics </a:t>
            </a:r>
            <a:endParaRPr/>
          </a:p>
        </p:txBody>
      </p:sp>
      <p:sp>
        <p:nvSpPr>
          <p:cNvPr id="186" name="Google Shape;186;p26"/>
          <p:cNvSpPr txBox="1"/>
          <p:nvPr/>
        </p:nvSpPr>
        <p:spPr>
          <a:xfrm>
            <a:off x="299275" y="683325"/>
            <a:ext cx="7915500" cy="11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Curate the data, scroll through merge/ 3D View to exclude any objects you don’t want and see if any objects are touching 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Copy output table into Excel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Check which counts are not bacteria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Note if count is EB or RB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Note is count is on the edge of the inclusion</a:t>
            </a:r>
            <a:endParaRPr/>
          </a:p>
        </p:txBody>
      </p:sp>
      <p:pic>
        <p:nvPicPr>
          <p:cNvPr id="187" name="Google Shape;18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8523" y="2244100"/>
            <a:ext cx="3696990" cy="262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7"/>
          <p:cNvSpPr txBox="1"/>
          <p:nvPr>
            <p:ph type="title"/>
          </p:nvPr>
        </p:nvSpPr>
        <p:spPr>
          <a:xfrm>
            <a:off x="311700" y="138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Graphs</a:t>
            </a:r>
            <a:endParaRPr/>
          </a:p>
        </p:txBody>
      </p:sp>
      <p:sp>
        <p:nvSpPr>
          <p:cNvPr id="193" name="Google Shape;193;p27"/>
          <p:cNvSpPr txBox="1"/>
          <p:nvPr>
            <p:ph idx="1" type="body"/>
          </p:nvPr>
        </p:nvSpPr>
        <p:spPr>
          <a:xfrm>
            <a:off x="1758225" y="206475"/>
            <a:ext cx="14775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All Objects</a:t>
            </a:r>
            <a:endParaRPr/>
          </a:p>
        </p:txBody>
      </p:sp>
      <p:pic>
        <p:nvPicPr>
          <p:cNvPr id="194" name="Google Shape;194;p27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4025" y="798175"/>
            <a:ext cx="6875950" cy="394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8"/>
          <p:cNvSpPr txBox="1"/>
          <p:nvPr>
            <p:ph type="title"/>
          </p:nvPr>
        </p:nvSpPr>
        <p:spPr>
          <a:xfrm>
            <a:off x="311700" y="1717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Graphs</a:t>
            </a:r>
            <a:endParaRPr/>
          </a:p>
        </p:txBody>
      </p:sp>
      <p:sp>
        <p:nvSpPr>
          <p:cNvPr id="200" name="Google Shape;200;p28"/>
          <p:cNvSpPr txBox="1"/>
          <p:nvPr>
            <p:ph idx="1" type="body"/>
          </p:nvPr>
        </p:nvSpPr>
        <p:spPr>
          <a:xfrm>
            <a:off x="1852250" y="257800"/>
            <a:ext cx="1079700" cy="40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Bacteria</a:t>
            </a:r>
            <a:endParaRPr/>
          </a:p>
        </p:txBody>
      </p:sp>
      <p:pic>
        <p:nvPicPr>
          <p:cNvPr id="201" name="Google Shape;201;p28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700" y="1242400"/>
            <a:ext cx="4053351" cy="2506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8" title="Chart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56051" y="1123875"/>
            <a:ext cx="4683150" cy="2895748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28"/>
          <p:cNvSpPr txBox="1"/>
          <p:nvPr/>
        </p:nvSpPr>
        <p:spPr>
          <a:xfrm>
            <a:off x="5702575" y="4149575"/>
            <a:ext cx="3093600" cy="8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Can change bin size</a:t>
            </a:r>
            <a:endParaRPr/>
          </a:p>
        </p:txBody>
      </p:sp>
      <p:sp>
        <p:nvSpPr>
          <p:cNvPr id="204" name="Google Shape;204;p28"/>
          <p:cNvSpPr txBox="1"/>
          <p:nvPr/>
        </p:nvSpPr>
        <p:spPr>
          <a:xfrm>
            <a:off x="528000" y="4019625"/>
            <a:ext cx="35781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Can hover over bars for details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9"/>
          <p:cNvSpPr txBox="1"/>
          <p:nvPr>
            <p:ph type="title"/>
          </p:nvPr>
        </p:nvSpPr>
        <p:spPr>
          <a:xfrm>
            <a:off x="311700" y="1717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Graphs</a:t>
            </a:r>
            <a:endParaRPr/>
          </a:p>
        </p:txBody>
      </p:sp>
      <p:sp>
        <p:nvSpPr>
          <p:cNvPr id="210" name="Google Shape;210;p29"/>
          <p:cNvSpPr txBox="1"/>
          <p:nvPr>
            <p:ph idx="1" type="body"/>
          </p:nvPr>
        </p:nvSpPr>
        <p:spPr>
          <a:xfrm>
            <a:off x="1852250" y="257800"/>
            <a:ext cx="5783700" cy="40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Bacteria touching the edge of the inclusion</a:t>
            </a:r>
            <a:endParaRPr/>
          </a:p>
        </p:txBody>
      </p:sp>
      <p:sp>
        <p:nvSpPr>
          <p:cNvPr id="211" name="Google Shape;211;p29"/>
          <p:cNvSpPr txBox="1"/>
          <p:nvPr/>
        </p:nvSpPr>
        <p:spPr>
          <a:xfrm>
            <a:off x="5702575" y="4149575"/>
            <a:ext cx="3093600" cy="8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Can Change Bin size</a:t>
            </a:r>
            <a:endParaRPr/>
          </a:p>
        </p:txBody>
      </p:sp>
      <p:sp>
        <p:nvSpPr>
          <p:cNvPr id="212" name="Google Shape;212;p29"/>
          <p:cNvSpPr txBox="1"/>
          <p:nvPr/>
        </p:nvSpPr>
        <p:spPr>
          <a:xfrm>
            <a:off x="528000" y="4019625"/>
            <a:ext cx="35781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Can hover over bars for details</a:t>
            </a:r>
            <a:endParaRPr/>
          </a:p>
        </p:txBody>
      </p:sp>
      <p:pic>
        <p:nvPicPr>
          <p:cNvPr id="213" name="Google Shape;213;p29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96800"/>
            <a:ext cx="4803921" cy="2970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29" title="Chart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83946" y="1246525"/>
            <a:ext cx="3882879" cy="24009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0"/>
          <p:cNvSpPr txBox="1"/>
          <p:nvPr>
            <p:ph type="title"/>
          </p:nvPr>
        </p:nvSpPr>
        <p:spPr>
          <a:xfrm>
            <a:off x="311700" y="1717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Graphs</a:t>
            </a:r>
            <a:endParaRPr/>
          </a:p>
        </p:txBody>
      </p:sp>
      <p:sp>
        <p:nvSpPr>
          <p:cNvPr id="220" name="Google Shape;220;p30"/>
          <p:cNvSpPr txBox="1"/>
          <p:nvPr>
            <p:ph idx="1" type="body"/>
          </p:nvPr>
        </p:nvSpPr>
        <p:spPr>
          <a:xfrm>
            <a:off x="1852250" y="257800"/>
            <a:ext cx="6621600" cy="40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Total </a:t>
            </a:r>
            <a:r>
              <a:rPr lang="en"/>
              <a:t>Bacteria vs bacteria touching the edge of the inclusion</a:t>
            </a:r>
            <a:endParaRPr/>
          </a:p>
        </p:txBody>
      </p:sp>
      <p:grpSp>
        <p:nvGrpSpPr>
          <p:cNvPr id="221" name="Google Shape;221;p30"/>
          <p:cNvGrpSpPr/>
          <p:nvPr/>
        </p:nvGrpSpPr>
        <p:grpSpPr>
          <a:xfrm>
            <a:off x="958950" y="744400"/>
            <a:ext cx="7054101" cy="4361775"/>
            <a:chOff x="958950" y="744400"/>
            <a:chExt cx="7054101" cy="4361775"/>
          </a:xfrm>
        </p:grpSpPr>
        <p:pic>
          <p:nvPicPr>
            <p:cNvPr id="222" name="Google Shape;222;p30" title="Chart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958950" y="744400"/>
              <a:ext cx="7054101" cy="43617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3" name="Google Shape;223;p30"/>
            <p:cNvSpPr txBox="1"/>
            <p:nvPr/>
          </p:nvSpPr>
          <p:spPr>
            <a:xfrm>
              <a:off x="3418475" y="1200400"/>
              <a:ext cx="1026300" cy="692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Bacteria touching the edge of the inclusion</a:t>
              </a:r>
              <a:endParaRPr sz="1000"/>
            </a:p>
          </p:txBody>
        </p:sp>
        <p:sp>
          <p:nvSpPr>
            <p:cNvPr id="224" name="Google Shape;224;p30"/>
            <p:cNvSpPr txBox="1"/>
            <p:nvPr/>
          </p:nvSpPr>
          <p:spPr>
            <a:xfrm>
              <a:off x="4789475" y="1466750"/>
              <a:ext cx="1026300" cy="321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Total </a:t>
              </a:r>
              <a:r>
                <a:rPr lang="en" sz="1000"/>
                <a:t>Bacteria </a:t>
              </a:r>
              <a:endParaRPr sz="1000"/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1"/>
          <p:cNvSpPr txBox="1"/>
          <p:nvPr>
            <p:ph type="title"/>
          </p:nvPr>
        </p:nvSpPr>
        <p:spPr>
          <a:xfrm>
            <a:off x="311700" y="2375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Propose:</a:t>
            </a:r>
            <a:endParaRPr/>
          </a:p>
        </p:txBody>
      </p:sp>
      <p:sp>
        <p:nvSpPr>
          <p:cNvPr id="230" name="Google Shape;230;p31"/>
          <p:cNvSpPr txBox="1"/>
          <p:nvPr>
            <p:ph idx="1" type="body"/>
          </p:nvPr>
        </p:nvSpPr>
        <p:spPr>
          <a:xfrm>
            <a:off x="311700" y="810200"/>
            <a:ext cx="8520600" cy="123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EBs: up to 3000 pixels^3, mostly in the centre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2 populations of RBs: in centre and on edge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Dividing RBs: 3000-6000 pixels^3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31"/>
          <p:cNvSpPr txBox="1"/>
          <p:nvPr>
            <p:ph type="title"/>
          </p:nvPr>
        </p:nvSpPr>
        <p:spPr>
          <a:xfrm>
            <a:off x="311700" y="1815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</a:t>
            </a:r>
            <a:r>
              <a:rPr lang="en"/>
              <a:t>:</a:t>
            </a:r>
            <a:endParaRPr/>
          </a:p>
        </p:txBody>
      </p:sp>
      <p:sp>
        <p:nvSpPr>
          <p:cNvPr id="232" name="Google Shape;232;p31"/>
          <p:cNvSpPr txBox="1"/>
          <p:nvPr>
            <p:ph idx="1" type="body"/>
          </p:nvPr>
        </p:nvSpPr>
        <p:spPr>
          <a:xfrm>
            <a:off x="311700" y="2311675"/>
            <a:ext cx="8520600" cy="123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What are the huge objects? 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Up to 35000 pixels^3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In the centre (not touching edge of the inclusion)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It is a  bacterium on the original tomogram, is it dividing?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(Look at coordinates of object on Fourier Transform and is not in the missing wedge)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(It is not touching the top or bottom as any objects touching the ends are discounted by the macro or when curating the data)</a:t>
            </a:r>
            <a:endParaRPr sz="18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en"/>
              <a:t>IMOD - Reconstructing the Tomogram</a:t>
            </a:r>
            <a:endParaRPr/>
          </a:p>
        </p:txBody>
      </p:sp>
      <p:sp>
        <p:nvSpPr>
          <p:cNvPr id="66" name="Google Shape;66;p14"/>
          <p:cNvSpPr txBox="1"/>
          <p:nvPr/>
        </p:nvSpPr>
        <p:spPr>
          <a:xfrm>
            <a:off x="529975" y="4368725"/>
            <a:ext cx="7747800" cy="3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14"/>
          <p:cNvSpPr txBox="1"/>
          <p:nvPr/>
        </p:nvSpPr>
        <p:spPr>
          <a:xfrm>
            <a:off x="311700" y="512850"/>
            <a:ext cx="5002200" cy="38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First may need to open the .tif in Fiji, adjust b&amp;c (slide min all the way to left and max all the way to right), make 16 bit, adjust b&amp;c (again min min and max max), then save and convert this to a .st file) 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Module load imod/4.9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etomo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Tif2mrc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Convert raw .tif file into a .st file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Use command: tif2mrc ‘file name’.tif ‘file name’.st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Reconstruct Tomogram in ETomo</a:t>
            </a:r>
            <a:endParaRPr>
              <a:solidFill>
                <a:schemeClr val="dk1"/>
              </a:solidFill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</a:pPr>
            <a:r>
              <a:rPr lang="en">
                <a:solidFill>
                  <a:schemeClr val="dk1"/>
                </a:solidFill>
              </a:rPr>
              <a:t>Tutorial: </a:t>
            </a:r>
            <a:r>
              <a:rPr lang="en" u="sng">
                <a:solidFill>
                  <a:schemeClr val="accent5"/>
                </a:solidFill>
                <a:hlinkClick r:id="rId3"/>
              </a:rPr>
              <a:t>https://bio3d.colorado.edu/imod/doc/etomoTutorial.html</a:t>
            </a:r>
            <a:endParaRPr>
              <a:solidFill>
                <a:schemeClr val="dk1"/>
              </a:solidFill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</a:pPr>
            <a:r>
              <a:rPr lang="en">
                <a:solidFill>
                  <a:schemeClr val="dk1"/>
                </a:solidFill>
              </a:rPr>
              <a:t>Use B24 parameters (on IMOD for B24 powerpoint)</a:t>
            </a:r>
            <a:endParaRPr>
              <a:solidFill>
                <a:schemeClr val="dk1"/>
              </a:solidFill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</a:pPr>
            <a:r>
              <a:rPr lang="en">
                <a:solidFill>
                  <a:schemeClr val="dk1"/>
                </a:solidFill>
              </a:rPr>
              <a:t>Or use patch tracking 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Nonlinear Anisotropic Diffusion in ETomo</a:t>
            </a:r>
            <a:endParaRPr>
              <a:solidFill>
                <a:schemeClr val="dk1"/>
              </a:solidFill>
            </a:endParaRPr>
          </a:p>
          <a:p>
            <a:pPr indent="-317500" lvl="1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Tutorial: </a:t>
            </a:r>
            <a:r>
              <a:rPr lang="en" u="sng">
                <a:solidFill>
                  <a:schemeClr val="accent5"/>
                </a:solidFill>
                <a:hlinkClick r:id="rId4"/>
              </a:rPr>
              <a:t>https://bio3d.colorado.edu/imod/doc/NADexample.html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Rename to .nad.rec as can only open .rec in SuRVos</a:t>
            </a:r>
            <a:endParaRPr/>
          </a:p>
        </p:txBody>
      </p:sp>
      <p:sp>
        <p:nvSpPr>
          <p:cNvPr id="68" name="Google Shape;68;p14"/>
          <p:cNvSpPr txBox="1"/>
          <p:nvPr/>
        </p:nvSpPr>
        <p:spPr>
          <a:xfrm>
            <a:off x="867850" y="903438"/>
            <a:ext cx="3076500" cy="3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9" name="Google Shape;69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46875" y="1323600"/>
            <a:ext cx="2936668" cy="304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Current work:</a:t>
            </a:r>
            <a:endParaRPr/>
          </a:p>
        </p:txBody>
      </p:sp>
      <p:sp>
        <p:nvSpPr>
          <p:cNvPr id="238" name="Google Shape;238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Macro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Added customisable size filter for the 3D Objects Counter into the parameters that can be chosen at the start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Alter which steps are </a:t>
            </a:r>
            <a:r>
              <a:rPr lang="en" sz="1800"/>
              <a:t>affected</a:t>
            </a:r>
            <a:r>
              <a:rPr lang="en" sz="1800"/>
              <a:t> by the customisable parameters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Apply pipeline to other tomograms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Find the</a:t>
            </a:r>
            <a:r>
              <a:rPr lang="en" sz="1800"/>
              <a:t> different parameters that give the best segmentation of each tomogram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Tune pipeline as errors arise and best method is found for each step</a:t>
            </a:r>
            <a:endParaRPr sz="18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 SuRVoS </a:t>
            </a:r>
            <a:endParaRPr/>
          </a:p>
        </p:txBody>
      </p:sp>
      <p:sp>
        <p:nvSpPr>
          <p:cNvPr id="75" name="Google Shape;75;p15"/>
          <p:cNvSpPr txBox="1"/>
          <p:nvPr/>
        </p:nvSpPr>
        <p:spPr>
          <a:xfrm>
            <a:off x="267850" y="2175150"/>
            <a:ext cx="4138200" cy="7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Filter and set voxels that best separate the inclusion and cytosol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Annotate the inclusion and the cytosol as ‘level 0’ throughout the stack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Clean edges is most important, can do some manual annotations at voxel level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Use the model training to annotate through slices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Check that the inclusion is clearly excluded throughout the stack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Export level 0 raw annotation as a tiff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Export raw data as a tiff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5"/>
          <p:cNvSpPr txBox="1"/>
          <p:nvPr/>
        </p:nvSpPr>
        <p:spPr>
          <a:xfrm>
            <a:off x="692600" y="881075"/>
            <a:ext cx="7302900" cy="5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Tutorial: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https://diamondlightsource.github.io/SuRVoS/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module load global/cluster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qlogin -q high.q -P b24 -l gpu=2 -l gpu_arch=Pascal </a:t>
            </a:r>
            <a:endParaRPr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</a:t>
            </a:r>
            <a:r>
              <a:rPr lang="en"/>
              <a:t>odule load survos/2019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survos</a:t>
            </a:r>
            <a:endParaRPr/>
          </a:p>
        </p:txBody>
      </p:sp>
      <p:sp>
        <p:nvSpPr>
          <p:cNvPr id="77" name="Google Shape;77;p15"/>
          <p:cNvSpPr txBox="1"/>
          <p:nvPr/>
        </p:nvSpPr>
        <p:spPr>
          <a:xfrm>
            <a:off x="5338625" y="362000"/>
            <a:ext cx="2981400" cy="1766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‘labels’ within level 0 (cytosol and inclusion) need to always be the same order when making the annotation for each tomogram (always cytosol on top inclusion on bottom) </a:t>
            </a:r>
            <a:endParaRPr/>
          </a:p>
        </p:txBody>
      </p:sp>
      <p:pic>
        <p:nvPicPr>
          <p:cNvPr id="78" name="Google Shape;78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3363" y="-52175"/>
            <a:ext cx="8577274" cy="5360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/>
          <p:nvPr>
            <p:ph idx="1" type="body"/>
          </p:nvPr>
        </p:nvSpPr>
        <p:spPr>
          <a:xfrm>
            <a:off x="373075" y="827525"/>
            <a:ext cx="8520600" cy="172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module load imagej/2019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fiji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Plugins-macros-run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Select macro for segmentation of tomograms (.ijm), instructions in green, Run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Window opens to select tomogram file, choose parameters and select SuRVoS annotation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Choose the raw data and annotation .tif files exported from SuRVoS</a:t>
            </a:r>
            <a:endParaRPr sz="1400">
              <a:solidFill>
                <a:schemeClr val="dk1"/>
              </a:solidFill>
            </a:endParaRPr>
          </a:p>
        </p:txBody>
      </p:sp>
      <p:sp>
        <p:nvSpPr>
          <p:cNvPr id="84" name="Google Shape;84;p16"/>
          <p:cNvSpPr txBox="1"/>
          <p:nvPr>
            <p:ph type="title"/>
          </p:nvPr>
        </p:nvSpPr>
        <p:spPr>
          <a:xfrm>
            <a:off x="311700" y="2338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 Fiji Macro</a:t>
            </a:r>
            <a:endParaRPr/>
          </a:p>
        </p:txBody>
      </p:sp>
      <p:pic>
        <p:nvPicPr>
          <p:cNvPr id="85" name="Google Shape;8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600" y="2571750"/>
            <a:ext cx="2814150" cy="2199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6"/>
          <p:cNvPicPr preferRelativeResize="0"/>
          <p:nvPr/>
        </p:nvPicPr>
        <p:blipFill rotWithShape="1">
          <a:blip r:embed="rId4">
            <a:alphaModFix/>
          </a:blip>
          <a:srcRect b="0" l="685" r="0" t="2505"/>
          <a:stretch/>
        </p:blipFill>
        <p:spPr>
          <a:xfrm>
            <a:off x="3189163" y="2865987"/>
            <a:ext cx="2722775" cy="1611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29351" y="2571750"/>
            <a:ext cx="2864336" cy="222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3.1 Start of macro with instructions in green</a:t>
            </a:r>
            <a:endParaRPr/>
          </a:p>
        </p:txBody>
      </p:sp>
      <p:pic>
        <p:nvPicPr>
          <p:cNvPr id="93" name="Google Shape;9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41525"/>
            <a:ext cx="7615703" cy="404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4625" y="3104062"/>
            <a:ext cx="1911875" cy="1911875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8"/>
          <p:cNvSpPr/>
          <p:nvPr/>
        </p:nvSpPr>
        <p:spPr>
          <a:xfrm>
            <a:off x="6646499" y="3884500"/>
            <a:ext cx="412200" cy="198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0" name="Google Shape;10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58700" y="3104063"/>
            <a:ext cx="1911875" cy="19118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1" name="Google Shape;101;p18"/>
          <p:cNvGrpSpPr/>
          <p:nvPr/>
        </p:nvGrpSpPr>
        <p:grpSpPr>
          <a:xfrm>
            <a:off x="110625" y="2778650"/>
            <a:ext cx="4492350" cy="2249400"/>
            <a:chOff x="110625" y="2778650"/>
            <a:chExt cx="4492350" cy="2249400"/>
          </a:xfrm>
        </p:grpSpPr>
        <p:pic>
          <p:nvPicPr>
            <p:cNvPr id="102" name="Google Shape;102;p1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10625" y="3116175"/>
              <a:ext cx="2040071" cy="19118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3" name="Google Shape;103;p18"/>
            <p:cNvSpPr/>
            <p:nvPr/>
          </p:nvSpPr>
          <p:spPr>
            <a:xfrm>
              <a:off x="2150699" y="3960700"/>
              <a:ext cx="412200" cy="1986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04" name="Google Shape;104;p1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562904" y="3116175"/>
              <a:ext cx="2040071" cy="19118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5" name="Google Shape;105;p18"/>
            <p:cNvSpPr txBox="1"/>
            <p:nvPr/>
          </p:nvSpPr>
          <p:spPr>
            <a:xfrm>
              <a:off x="1313700" y="2778650"/>
              <a:ext cx="2202000" cy="19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Threshold the tomogram </a:t>
              </a:r>
              <a:endParaRPr/>
            </a:p>
          </p:txBody>
        </p:sp>
      </p:grpSp>
      <p:sp>
        <p:nvSpPr>
          <p:cNvPr id="106" name="Google Shape;106;p18"/>
          <p:cNvSpPr txBox="1"/>
          <p:nvPr/>
        </p:nvSpPr>
        <p:spPr>
          <a:xfrm>
            <a:off x="4885050" y="2701050"/>
            <a:ext cx="3935100" cy="1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Make SuRVoS</a:t>
            </a:r>
            <a:r>
              <a:rPr lang="en"/>
              <a:t> annotation binary and fill gaps</a:t>
            </a:r>
            <a:endParaRPr/>
          </a:p>
        </p:txBody>
      </p:sp>
      <p:pic>
        <p:nvPicPr>
          <p:cNvPr id="107" name="Google Shape;107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2400" y="747900"/>
            <a:ext cx="8839200" cy="2044208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8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3.2 Convert files to binary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9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3.3 Combine binary files</a:t>
            </a:r>
            <a:endParaRPr/>
          </a:p>
        </p:txBody>
      </p:sp>
      <p:pic>
        <p:nvPicPr>
          <p:cNvPr id="114" name="Google Shape;11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68800" y="1909075"/>
            <a:ext cx="2720400" cy="272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0570" y="1952925"/>
            <a:ext cx="2902806" cy="272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56500" y="2558738"/>
            <a:ext cx="1585875" cy="1585875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9"/>
          <p:cNvSpPr/>
          <p:nvPr/>
        </p:nvSpPr>
        <p:spPr>
          <a:xfrm>
            <a:off x="3215988" y="3129025"/>
            <a:ext cx="295500" cy="280500"/>
          </a:xfrm>
          <a:prstGeom prst="plus">
            <a:avLst>
              <a:gd fmla="val 38005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19"/>
          <p:cNvSpPr/>
          <p:nvPr/>
        </p:nvSpPr>
        <p:spPr>
          <a:xfrm>
            <a:off x="5187375" y="2972025"/>
            <a:ext cx="894300" cy="481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9" name="Google Shape;119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400" y="941525"/>
            <a:ext cx="8839202" cy="1701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9300" y="1234175"/>
            <a:ext cx="7943850" cy="552450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9"/>
          <p:cNvSpPr/>
          <p:nvPr/>
        </p:nvSpPr>
        <p:spPr>
          <a:xfrm>
            <a:off x="1487700" y="3965400"/>
            <a:ext cx="131400" cy="1701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19"/>
          <p:cNvSpPr/>
          <p:nvPr/>
        </p:nvSpPr>
        <p:spPr>
          <a:xfrm>
            <a:off x="1792500" y="3889200"/>
            <a:ext cx="131400" cy="1701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19"/>
          <p:cNvSpPr txBox="1"/>
          <p:nvPr/>
        </p:nvSpPr>
        <p:spPr>
          <a:xfrm>
            <a:off x="6345900" y="4673325"/>
            <a:ext cx="24864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Gaps within bacteria filled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0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3.4 Filter</a:t>
            </a:r>
            <a:endParaRPr/>
          </a:p>
        </p:txBody>
      </p:sp>
      <p:pic>
        <p:nvPicPr>
          <p:cNvPr id="129" name="Google Shape;12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3475" y="2328275"/>
            <a:ext cx="2488025" cy="2488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47150" y="2370525"/>
            <a:ext cx="2488025" cy="2488025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0"/>
          <p:cNvSpPr/>
          <p:nvPr/>
        </p:nvSpPr>
        <p:spPr>
          <a:xfrm>
            <a:off x="3906113" y="3226100"/>
            <a:ext cx="1256400" cy="572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20"/>
          <p:cNvSpPr txBox="1"/>
          <p:nvPr/>
        </p:nvSpPr>
        <p:spPr>
          <a:xfrm>
            <a:off x="932388" y="1711188"/>
            <a:ext cx="72792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Fill holes within bacteria, erode away speckle then dilate bacteria back to original volume </a:t>
            </a:r>
            <a:endParaRPr/>
          </a:p>
        </p:txBody>
      </p:sp>
      <p:sp>
        <p:nvSpPr>
          <p:cNvPr id="133" name="Google Shape;133;p20"/>
          <p:cNvSpPr/>
          <p:nvPr/>
        </p:nvSpPr>
        <p:spPr>
          <a:xfrm>
            <a:off x="2711700" y="2945725"/>
            <a:ext cx="210300" cy="2718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20"/>
          <p:cNvSpPr/>
          <p:nvPr/>
        </p:nvSpPr>
        <p:spPr>
          <a:xfrm>
            <a:off x="6838925" y="2945725"/>
            <a:ext cx="210300" cy="2718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5" name="Google Shape;135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941525"/>
            <a:ext cx="8839198" cy="5035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1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3.5 Watershed and filter</a:t>
            </a:r>
            <a:endParaRPr/>
          </a:p>
        </p:txBody>
      </p:sp>
      <p:pic>
        <p:nvPicPr>
          <p:cNvPr id="141" name="Google Shape;14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1025" y="2325975"/>
            <a:ext cx="2583924" cy="2583924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1"/>
          <p:cNvSpPr txBox="1"/>
          <p:nvPr/>
        </p:nvSpPr>
        <p:spPr>
          <a:xfrm>
            <a:off x="579750" y="1901075"/>
            <a:ext cx="79845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Separate touching objects, erode to make separations thicker for the 3d Objects Counter command </a:t>
            </a:r>
            <a:endParaRPr/>
          </a:p>
        </p:txBody>
      </p:sp>
      <p:pic>
        <p:nvPicPr>
          <p:cNvPr id="143" name="Google Shape;14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941525"/>
            <a:ext cx="8839202" cy="324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1301424"/>
            <a:ext cx="8520599" cy="4925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